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3" r:id="rId5"/>
    <p:sldId id="287" r:id="rId6"/>
    <p:sldId id="283" r:id="rId7"/>
    <p:sldId id="288" r:id="rId8"/>
    <p:sldId id="289" r:id="rId9"/>
    <p:sldId id="290" r:id="rId10"/>
    <p:sldId id="294" r:id="rId11"/>
    <p:sldId id="292" r:id="rId12"/>
    <p:sldId id="284" r:id="rId13"/>
    <p:sldId id="293" r:id="rId14"/>
    <p:sldId id="322" r:id="rId15"/>
    <p:sldId id="323" r:id="rId16"/>
    <p:sldId id="324" r:id="rId17"/>
    <p:sldId id="329" r:id="rId18"/>
    <p:sldId id="327" r:id="rId19"/>
    <p:sldId id="328" r:id="rId20"/>
    <p:sldId id="285" r:id="rId21"/>
    <p:sldId id="316" r:id="rId22"/>
    <p:sldId id="330" r:id="rId23"/>
    <p:sldId id="331" r:id="rId24"/>
    <p:sldId id="332" r:id="rId25"/>
    <p:sldId id="286" r:id="rId26"/>
    <p:sldId id="333" r:id="rId27"/>
    <p:sldId id="335" r:id="rId28"/>
    <p:sldId id="334" r:id="rId29"/>
    <p:sldId id="336" r:id="rId30"/>
    <p:sldId id="337" r:id="rId31"/>
    <p:sldId id="338" r:id="rId32"/>
    <p:sldId id="277" r:id="rId33"/>
    <p:sldId id="278" r:id="rId34"/>
    <p:sldId id="28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44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33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5200" dirty="0"/>
              <a:t>CSV Files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CSV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They contain lines of values with commas in between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Each line is a row in </a:t>
            </a:r>
            <a:br>
              <a:rPr lang="en-US" sz="3200" dirty="0"/>
            </a:br>
            <a:r>
              <a:rPr lang="en-US" sz="3200" dirty="0"/>
              <a:t>a grid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Each comma separates</a:t>
            </a:r>
            <a:br>
              <a:rPr lang="en-US" sz="3200" dirty="0"/>
            </a:br>
            <a:r>
              <a:rPr lang="en-US" sz="3200" dirty="0"/>
              <a:t>the values on each </a:t>
            </a:r>
            <a:br>
              <a:rPr lang="en-US" sz="3200" dirty="0"/>
            </a:br>
            <a:r>
              <a:rPr lang="en-US" sz="3200" dirty="0"/>
              <a:t>column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A5BC56-907F-1AEC-0944-5C176746B094}"/>
              </a:ext>
            </a:extLst>
          </p:cNvPr>
          <p:cNvGraphicFramePr>
            <a:graphicFrameLocks noGrp="1"/>
          </p:cNvGraphicFramePr>
          <p:nvPr/>
        </p:nvGraphicFramePr>
        <p:xfrm>
          <a:off x="5279921" y="2514600"/>
          <a:ext cx="6292648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3162">
                  <a:extLst>
                    <a:ext uri="{9D8B030D-6E8A-4147-A177-3AD203B41FA5}">
                      <a16:colId xmlns:a16="http://schemas.microsoft.com/office/drawing/2014/main" val="2273359384"/>
                    </a:ext>
                  </a:extLst>
                </a:gridCol>
                <a:gridCol w="1573162">
                  <a:extLst>
                    <a:ext uri="{9D8B030D-6E8A-4147-A177-3AD203B41FA5}">
                      <a16:colId xmlns:a16="http://schemas.microsoft.com/office/drawing/2014/main" val="1597899753"/>
                    </a:ext>
                  </a:extLst>
                </a:gridCol>
                <a:gridCol w="1573162">
                  <a:extLst>
                    <a:ext uri="{9D8B030D-6E8A-4147-A177-3AD203B41FA5}">
                      <a16:colId xmlns:a16="http://schemas.microsoft.com/office/drawing/2014/main" val="3154448611"/>
                    </a:ext>
                  </a:extLst>
                </a:gridCol>
                <a:gridCol w="1573162">
                  <a:extLst>
                    <a:ext uri="{9D8B030D-6E8A-4147-A177-3AD203B41FA5}">
                      <a16:colId xmlns:a16="http://schemas.microsoft.com/office/drawing/2014/main" val="818181132"/>
                    </a:ext>
                  </a:extLst>
                </a:gridCol>
              </a:tblGrid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Quantity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571221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Pen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04462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Pineapple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7.68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388675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Apple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7382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DB451DA-EC82-CC75-EE2D-73D51E1534F4}"/>
              </a:ext>
            </a:extLst>
          </p:cNvPr>
          <p:cNvSpPr txBox="1"/>
          <p:nvPr/>
        </p:nvSpPr>
        <p:spPr>
          <a:xfrm>
            <a:off x="5279921" y="4739148"/>
            <a:ext cx="629264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Name, Price, Quantity, Total</a:t>
            </a:r>
          </a:p>
          <a:p>
            <a:r>
              <a:rPr lang="en-US" sz="2400" dirty="0"/>
              <a:t>Pen, 0.2, 3, 0.60</a:t>
            </a:r>
          </a:p>
          <a:p>
            <a:r>
              <a:rPr lang="en-US" sz="2400" dirty="0"/>
              <a:t>Pineapple, 3.84, 2, 7.68</a:t>
            </a:r>
          </a:p>
          <a:p>
            <a:r>
              <a:rPr lang="en-US" sz="2400" dirty="0"/>
              <a:t>Apple, 0.79, 6, 4.74</a:t>
            </a:r>
          </a:p>
        </p:txBody>
      </p:sp>
    </p:spTree>
    <p:extLst>
      <p:ext uri="{BB962C8B-B14F-4D97-AF65-F5344CB8AC3E}">
        <p14:creationId xmlns:p14="http://schemas.microsoft.com/office/powerpoint/2010/main" val="72530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Making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look at a csv file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On the website is a CSV file that contains a list of products someone is buying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total column has been removed so we can write code to calculate it</a:t>
            </a:r>
            <a:endParaRPr lang="en-US" sz="28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A647A019-65F1-0D39-3A15-53A3245D7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164861"/>
              </p:ext>
            </p:extLst>
          </p:nvPr>
        </p:nvGraphicFramePr>
        <p:xfrm>
          <a:off x="5319250" y="681037"/>
          <a:ext cx="6292648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3162">
                  <a:extLst>
                    <a:ext uri="{9D8B030D-6E8A-4147-A177-3AD203B41FA5}">
                      <a16:colId xmlns:a16="http://schemas.microsoft.com/office/drawing/2014/main" val="2273359384"/>
                    </a:ext>
                  </a:extLst>
                </a:gridCol>
                <a:gridCol w="1573162">
                  <a:extLst>
                    <a:ext uri="{9D8B030D-6E8A-4147-A177-3AD203B41FA5}">
                      <a16:colId xmlns:a16="http://schemas.microsoft.com/office/drawing/2014/main" val="1597899753"/>
                    </a:ext>
                  </a:extLst>
                </a:gridCol>
                <a:gridCol w="1573162">
                  <a:extLst>
                    <a:ext uri="{9D8B030D-6E8A-4147-A177-3AD203B41FA5}">
                      <a16:colId xmlns:a16="http://schemas.microsoft.com/office/drawing/2014/main" val="3154448611"/>
                    </a:ext>
                  </a:extLst>
                </a:gridCol>
                <a:gridCol w="1573162">
                  <a:extLst>
                    <a:ext uri="{9D8B030D-6E8A-4147-A177-3AD203B41FA5}">
                      <a16:colId xmlns:a16="http://schemas.microsoft.com/office/drawing/2014/main" val="818181132"/>
                    </a:ext>
                  </a:extLst>
                </a:gridCol>
              </a:tblGrid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Quantity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571221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Pen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04462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Pineapple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7.68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388675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Apple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738284"/>
                  </a:ext>
                </a:extLst>
              </a:tr>
            </a:tbl>
          </a:graphicData>
        </a:graphic>
      </p:graphicFrame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ABCB5304-C0E9-D8EE-C76C-991A9E5B26CB}"/>
              </a:ext>
            </a:extLst>
          </p:cNvPr>
          <p:cNvSpPr/>
          <p:nvPr/>
        </p:nvSpPr>
        <p:spPr>
          <a:xfrm>
            <a:off x="10058400" y="681037"/>
            <a:ext cx="1553498" cy="1993337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257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Reading a CSV file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65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Reading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695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Currently, we have a CSV file that looks like this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Step 1 for creating a total column: Reading the file</a:t>
            </a:r>
            <a:endParaRPr lang="en-US" sz="3200" b="1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77E4CD8-213C-097C-C9E1-027D5D6D3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430661"/>
              </p:ext>
            </p:extLst>
          </p:nvPr>
        </p:nvGraphicFramePr>
        <p:xfrm>
          <a:off x="6007409" y="1467617"/>
          <a:ext cx="4719486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3162">
                  <a:extLst>
                    <a:ext uri="{9D8B030D-6E8A-4147-A177-3AD203B41FA5}">
                      <a16:colId xmlns:a16="http://schemas.microsoft.com/office/drawing/2014/main" val="2273359384"/>
                    </a:ext>
                  </a:extLst>
                </a:gridCol>
                <a:gridCol w="1573162">
                  <a:extLst>
                    <a:ext uri="{9D8B030D-6E8A-4147-A177-3AD203B41FA5}">
                      <a16:colId xmlns:a16="http://schemas.microsoft.com/office/drawing/2014/main" val="1597899753"/>
                    </a:ext>
                  </a:extLst>
                </a:gridCol>
                <a:gridCol w="1573162">
                  <a:extLst>
                    <a:ext uri="{9D8B030D-6E8A-4147-A177-3AD203B41FA5}">
                      <a16:colId xmlns:a16="http://schemas.microsoft.com/office/drawing/2014/main" val="3154448611"/>
                    </a:ext>
                  </a:extLst>
                </a:gridCol>
              </a:tblGrid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Quantity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571221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Pen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04462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Pineapple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388675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Apple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738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315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Reading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/>
          </p:cNvSpPr>
          <p:nvPr>
            <p:ph sz="half" idx="1"/>
          </p:nvPr>
        </p:nvSpPr>
        <p:spPr>
          <a:xfrm>
            <a:off x="838200" y="1825625"/>
            <a:ext cx="49359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CSV Files are made of multiple lines of 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 get each line separately, we can use </a:t>
            </a:r>
            <a:r>
              <a:rPr lang="en-US" sz="3200" dirty="0" err="1"/>
              <a:t>readlines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gives us each line as an element in a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3E300-5008-6070-4E6E-71E4A7BC8F66}"/>
              </a:ext>
            </a:extLst>
          </p:cNvPr>
          <p:cNvSpPr txBox="1"/>
          <p:nvPr/>
        </p:nvSpPr>
        <p:spPr>
          <a:xfrm>
            <a:off x="6292445" y="3687097"/>
            <a:ext cx="4935993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Value of contents: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'Name, Price, Quantity\n',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'Pen, 0.2, 3\n',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'Pineapple, 3.84, 2\n',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'Apple, 0.79, 6\n'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FFEBD-D0CA-E4D3-8675-002F3E8DD60D}"/>
              </a:ext>
            </a:extLst>
          </p:cNvPr>
          <p:cNvSpPr txBox="1"/>
          <p:nvPr/>
        </p:nvSpPr>
        <p:spPr>
          <a:xfrm>
            <a:off x="5774192" y="1416576"/>
            <a:ext cx="6096000" cy="120032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readlines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51FBF1-4ED1-935A-A778-B1EA9E5F1FFD}"/>
              </a:ext>
            </a:extLst>
          </p:cNvPr>
          <p:cNvSpPr/>
          <p:nvPr/>
        </p:nvSpPr>
        <p:spPr>
          <a:xfrm>
            <a:off x="8327923" y="1825625"/>
            <a:ext cx="2271251" cy="406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199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Reading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/>
          </p:cNvSpPr>
          <p:nvPr>
            <p:ph sz="half" idx="1"/>
          </p:nvPr>
        </p:nvSpPr>
        <p:spPr>
          <a:xfrm>
            <a:off x="838200" y="1825625"/>
            <a:ext cx="472951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Next, we can separate each column in a row using split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In this case, split splits the string wherever it finds a comma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Now, it’s easier to work with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5F3FC-470F-3FCF-D381-2C6D6D5FCCA9}"/>
              </a:ext>
            </a:extLst>
          </p:cNvPr>
          <p:cNvSpPr txBox="1"/>
          <p:nvPr/>
        </p:nvSpPr>
        <p:spPr>
          <a:xfrm>
            <a:off x="5774192" y="677913"/>
            <a:ext cx="6096000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readlines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3E300-5008-6070-4E6E-71E4A7BC8F66}"/>
              </a:ext>
            </a:extLst>
          </p:cNvPr>
          <p:cNvSpPr txBox="1"/>
          <p:nvPr/>
        </p:nvSpPr>
        <p:spPr>
          <a:xfrm>
            <a:off x="5567714" y="3668357"/>
            <a:ext cx="630247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Value of rows: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['Name', ' Price', ' Quantity\n’],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['Pen', ' 0.2', ' 3\n’],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['Pineapple', ' 3.84', ' 2\n’],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['Apple', ' 0.79', ' 6\n’]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C9C750-C2A2-4B15-B9BA-A2EDADE9C67D}"/>
              </a:ext>
            </a:extLst>
          </p:cNvPr>
          <p:cNvSpPr/>
          <p:nvPr/>
        </p:nvSpPr>
        <p:spPr>
          <a:xfrm>
            <a:off x="8524568" y="2179586"/>
            <a:ext cx="2595716" cy="406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28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Reading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/>
          </p:cNvSpPr>
          <p:nvPr>
            <p:ph sz="half" idx="1"/>
          </p:nvPr>
        </p:nvSpPr>
        <p:spPr>
          <a:xfrm>
            <a:off x="838200" y="1825625"/>
            <a:ext cx="493599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Another way to do this is with the csv module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csv module has a reader which automatically makes this data format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We’ll use this since it is smaller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5F3FC-470F-3FCF-D381-2C6D6D5FCCA9}"/>
              </a:ext>
            </a:extLst>
          </p:cNvPr>
          <p:cNvSpPr txBox="1"/>
          <p:nvPr/>
        </p:nvSpPr>
        <p:spPr>
          <a:xfrm>
            <a:off x="5774192" y="1231911"/>
            <a:ext cx="6096000" cy="156966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3E300-5008-6070-4E6E-71E4A7BC8F66}"/>
              </a:ext>
            </a:extLst>
          </p:cNvPr>
          <p:cNvSpPr txBox="1"/>
          <p:nvPr/>
        </p:nvSpPr>
        <p:spPr>
          <a:xfrm>
            <a:off x="5567714" y="3668357"/>
            <a:ext cx="630247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Value of rows: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['Name', ' Price', ' Quantity'],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['Pen', ' 0.2', ' 3'],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['Pineapple', ' 3.84', ' 2'],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['Apple', ' 0.79', ' 6']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23057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CSV File as a list of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/>
          </p:cNvSpPr>
          <p:nvPr>
            <p:ph sz="half" idx="1"/>
          </p:nvPr>
        </p:nvSpPr>
        <p:spPr>
          <a:xfrm>
            <a:off x="838200" y="1825625"/>
            <a:ext cx="49359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first row has the titles for each columns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remaining rows have data matching the titles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Let’s see how we can use this format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3E300-5008-6070-4E6E-71E4A7BC8F66}"/>
              </a:ext>
            </a:extLst>
          </p:cNvPr>
          <p:cNvSpPr txBox="1"/>
          <p:nvPr/>
        </p:nvSpPr>
        <p:spPr>
          <a:xfrm>
            <a:off x="5695533" y="1721110"/>
            <a:ext cx="630247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Value of rows: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['Name', ' Price', ' Quantity'],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['Pen', ' 0.2', ' 3'],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['Pineapple', ' 3.84', ' 2'],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['Apple', ' 0.79', ' 6']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79796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Finding a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/>
          </p:cNvSpPr>
          <p:nvPr>
            <p:ph sz="half" idx="1"/>
          </p:nvPr>
        </p:nvSpPr>
        <p:spPr>
          <a:xfrm>
            <a:off x="838200" y="1825625"/>
            <a:ext cx="4935992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Let’s try to find the price of a Pen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If we don’t know which row has the info for a pen, we must find it with a for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then know that at index 1 is the price from the first row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D9398E-3011-9279-942C-E2E0D7F7F374}"/>
              </a:ext>
            </a:extLst>
          </p:cNvPr>
          <p:cNvSpPr txBox="1"/>
          <p:nvPr/>
        </p:nvSpPr>
        <p:spPr>
          <a:xfrm>
            <a:off x="5774192" y="365125"/>
            <a:ext cx="6096000" cy="304698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'Pen'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83D08-B333-7D5B-05F0-EA6E16854D76}"/>
              </a:ext>
            </a:extLst>
          </p:cNvPr>
          <p:cNvSpPr/>
          <p:nvPr/>
        </p:nvSpPr>
        <p:spPr>
          <a:xfrm>
            <a:off x="5810865" y="2238277"/>
            <a:ext cx="3982064" cy="789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29C81-7247-8B74-2D1F-2D21F0EF781B}"/>
              </a:ext>
            </a:extLst>
          </p:cNvPr>
          <p:cNvSpPr txBox="1"/>
          <p:nvPr/>
        </p:nvSpPr>
        <p:spPr>
          <a:xfrm>
            <a:off x="5774192" y="3804926"/>
            <a:ext cx="609600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Value of rows: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['Name', ' Price', ' Quantity'],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['Pen', ' 0.2', ' 3'],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['Pineapple', ' 3.84', ' 2'],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['Apple', ' 0.79', ' 6']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46696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/>
          </p:cNvSpPr>
          <p:nvPr>
            <p:ph sz="half" idx="1"/>
          </p:nvPr>
        </p:nvSpPr>
        <p:spPr>
          <a:xfrm>
            <a:off x="838200" y="1825625"/>
            <a:ext cx="49359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Try to find how many Apples we want to buy in the csv file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5F3FC-470F-3FCF-D381-2C6D6D5FCCA9}"/>
              </a:ext>
            </a:extLst>
          </p:cNvPr>
          <p:cNvSpPr txBox="1"/>
          <p:nvPr/>
        </p:nvSpPr>
        <p:spPr>
          <a:xfrm>
            <a:off x="5774192" y="1905506"/>
            <a:ext cx="6096000" cy="304698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'Pen'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3E82D7A-7790-D81E-C71C-0296C83260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048798"/>
              </p:ext>
            </p:extLst>
          </p:nvPr>
        </p:nvGraphicFramePr>
        <p:xfrm>
          <a:off x="838200" y="3989004"/>
          <a:ext cx="4719486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3162">
                  <a:extLst>
                    <a:ext uri="{9D8B030D-6E8A-4147-A177-3AD203B41FA5}">
                      <a16:colId xmlns:a16="http://schemas.microsoft.com/office/drawing/2014/main" val="2273359384"/>
                    </a:ext>
                  </a:extLst>
                </a:gridCol>
                <a:gridCol w="1573162">
                  <a:extLst>
                    <a:ext uri="{9D8B030D-6E8A-4147-A177-3AD203B41FA5}">
                      <a16:colId xmlns:a16="http://schemas.microsoft.com/office/drawing/2014/main" val="1597899753"/>
                    </a:ext>
                  </a:extLst>
                </a:gridCol>
                <a:gridCol w="1573162">
                  <a:extLst>
                    <a:ext uri="{9D8B030D-6E8A-4147-A177-3AD203B41FA5}">
                      <a16:colId xmlns:a16="http://schemas.microsoft.com/office/drawing/2014/main" val="3154448611"/>
                    </a:ext>
                  </a:extLst>
                </a:gridCol>
              </a:tblGrid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Quantity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571221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Pen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04462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Pineapple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388675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Apple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738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92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HW5 (Looping) Due Wednesday </a:t>
            </a:r>
          </a:p>
          <a:p>
            <a:r>
              <a:rPr lang="en-US" dirty="0"/>
              <a:t>Participation Due Thursday</a:t>
            </a:r>
          </a:p>
          <a:p>
            <a:r>
              <a:rPr lang="en-US" dirty="0"/>
              <a:t>Quiz Due Thursday</a:t>
            </a:r>
          </a:p>
          <a:p>
            <a:r>
              <a:rPr lang="en-US" dirty="0"/>
              <a:t>Lab Due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Creating a CSV file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3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/>
          </p:cNvSpPr>
          <p:nvPr>
            <p:ph sz="half"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Goal: Creating a total column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Step 1: Read the file into a useful format</a:t>
            </a:r>
          </a:p>
          <a:p>
            <a:pPr marL="0" indent="0">
              <a:buNone/>
            </a:pPr>
            <a:r>
              <a:rPr lang="en-US" sz="3200" dirty="0"/>
              <a:t>Step 2: {for later}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Step 3: Creating a new CSV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15D11-0601-D3EB-AC52-FC449E974224}"/>
              </a:ext>
            </a:extLst>
          </p:cNvPr>
          <p:cNvSpPr txBox="1"/>
          <p:nvPr/>
        </p:nvSpPr>
        <p:spPr>
          <a:xfrm>
            <a:off x="5823353" y="1313648"/>
            <a:ext cx="609600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Value of rows: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['Name', ' Price', ' Quantity'],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['Pen', ' 0.2', ' 3'],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['Pineapple', ' 3.84', ' 2'],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['Apple', ' 0.79', ' 6']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15975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/>
          </p:cNvSpPr>
          <p:nvPr>
            <p:ph sz="half"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Let’s try to make a CSV file from this format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With this format, we can use join to put commas between each element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Then we can write it to a new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15D11-0601-D3EB-AC52-FC449E974224}"/>
              </a:ext>
            </a:extLst>
          </p:cNvPr>
          <p:cNvSpPr txBox="1"/>
          <p:nvPr/>
        </p:nvSpPr>
        <p:spPr>
          <a:xfrm>
            <a:off x="5823353" y="751344"/>
            <a:ext cx="609600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Value of rows: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['Name', ' Price', ' Quantity'],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['Pen', ' 0.2', ' 3'],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['Pineapple', ' 3.84', ' 2'],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['Apple', ' 0.79', ' 6']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ACD84-BB61-59F0-4705-51725495443A}"/>
              </a:ext>
            </a:extLst>
          </p:cNvPr>
          <p:cNvSpPr txBox="1"/>
          <p:nvPr/>
        </p:nvSpPr>
        <p:spPr>
          <a:xfrm>
            <a:off x="5823353" y="4001294"/>
            <a:ext cx="6096000" cy="156966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'new_csv.csv'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combined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combined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043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/>
          </p:cNvSpPr>
          <p:nvPr>
            <p:ph sz="half"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can also use the csv module to do this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With the module, we don’t have to join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But, we do have to make a “writer”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15D11-0601-D3EB-AC52-FC449E974224}"/>
              </a:ext>
            </a:extLst>
          </p:cNvPr>
          <p:cNvSpPr txBox="1"/>
          <p:nvPr/>
        </p:nvSpPr>
        <p:spPr>
          <a:xfrm>
            <a:off x="5823353" y="751344"/>
            <a:ext cx="609600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Value of rows: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['Name', ' Price', ' Quantity'],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['Pen', ' 0.2', ' 3'],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['Pineapple', ' 3.84', ' 2'],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['Apple', ' 0.79', ' 6']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ACD84-BB61-59F0-4705-51725495443A}"/>
              </a:ext>
            </a:extLst>
          </p:cNvPr>
          <p:cNvSpPr txBox="1"/>
          <p:nvPr/>
        </p:nvSpPr>
        <p:spPr>
          <a:xfrm>
            <a:off x="5823353" y="4001294"/>
            <a:ext cx="6096000" cy="156966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'new_csv.csv'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3383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/>
          </p:cNvSpPr>
          <p:nvPr>
            <p:ph sz="half"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Copy a CSV file. Make sure you create the format to the right.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 do this</a:t>
            </a:r>
          </a:p>
          <a:p>
            <a:pPr marL="514350" indent="-514350">
              <a:buAutoNum type="arabicPeriod"/>
            </a:pPr>
            <a:r>
              <a:rPr lang="en-US" sz="3200" dirty="0"/>
              <a:t>Read the file into the format</a:t>
            </a:r>
          </a:p>
          <a:p>
            <a:pPr marL="514350" indent="-514350">
              <a:buAutoNum type="arabicPeriod"/>
            </a:pPr>
            <a:r>
              <a:rPr lang="en-US" sz="3200" dirty="0"/>
              <a:t>Write the format to a new file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15D11-0601-D3EB-AC52-FC449E974224}"/>
              </a:ext>
            </a:extLst>
          </p:cNvPr>
          <p:cNvSpPr txBox="1"/>
          <p:nvPr/>
        </p:nvSpPr>
        <p:spPr>
          <a:xfrm>
            <a:off x="5823353" y="751344"/>
            <a:ext cx="609600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Value of rows: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['Name', ' Price', ' Quantity'],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['Pen', ' 0.2', ' 3'],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['Pineapple', ' 3.84', ' 2'],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['Apple', ' 0.79', ' 6']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ACD84-BB61-59F0-4705-51725495443A}"/>
              </a:ext>
            </a:extLst>
          </p:cNvPr>
          <p:cNvSpPr txBox="1"/>
          <p:nvPr/>
        </p:nvSpPr>
        <p:spPr>
          <a:xfrm>
            <a:off x="5823353" y="4001294"/>
            <a:ext cx="6096000" cy="156966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'new_csv.csv'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7611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Modifying a CSV file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8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Modifying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/>
          </p:cNvSpPr>
          <p:nvPr>
            <p:ph sz="half"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Goal: Creating a total column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Step 1: Read the file into a useful format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Step 2: Modify the format</a:t>
            </a:r>
          </a:p>
          <a:p>
            <a:pPr marL="0" indent="0">
              <a:buNone/>
            </a:pPr>
            <a:r>
              <a:rPr lang="en-US" sz="3200" dirty="0"/>
              <a:t>Step 3: Creating a new CSV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15D11-0601-D3EB-AC52-FC449E974224}"/>
              </a:ext>
            </a:extLst>
          </p:cNvPr>
          <p:cNvSpPr txBox="1"/>
          <p:nvPr/>
        </p:nvSpPr>
        <p:spPr>
          <a:xfrm>
            <a:off x="5823353" y="1313648"/>
            <a:ext cx="609600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Value of rows: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['Name', ' Price', ' Quantity'],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['Pen', ' 0.2', ' 3'],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['Pineapple', ' 3.84', ' 2'],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['Apple', ' 0.79', ' 6']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82031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Try on your 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/>
          </p:cNvSpPr>
          <p:nvPr>
            <p:ph sz="half"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multiply all our Quantities by 10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How can we do this?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15D11-0601-D3EB-AC52-FC449E974224}"/>
              </a:ext>
            </a:extLst>
          </p:cNvPr>
          <p:cNvSpPr txBox="1"/>
          <p:nvPr/>
        </p:nvSpPr>
        <p:spPr>
          <a:xfrm>
            <a:off x="5574890" y="2553554"/>
            <a:ext cx="60960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['Name', ' Price', ' Quantity'],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['Pen', ' 0.2', ' 3'],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['Pineapple', ' 3.84', ' 2'],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['Apple', ' 0.79', ' 6']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6256A-35C3-0433-051B-989C0B2D3B7D}"/>
              </a:ext>
            </a:extLst>
          </p:cNvPr>
          <p:cNvSpPr txBox="1"/>
          <p:nvPr/>
        </p:nvSpPr>
        <p:spPr>
          <a:xfrm>
            <a:off x="5574890" y="5024728"/>
            <a:ext cx="6096000" cy="156966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'new_csv.csv'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A2D82-90C8-99FE-4028-2FE88CD03EBD}"/>
              </a:ext>
            </a:extLst>
          </p:cNvPr>
          <p:cNvSpPr txBox="1"/>
          <p:nvPr/>
        </p:nvSpPr>
        <p:spPr>
          <a:xfrm>
            <a:off x="5574890" y="1190375"/>
            <a:ext cx="6096000" cy="120032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651099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Modifying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/>
          </p:cNvSpPr>
          <p:nvPr>
            <p:ph sz="half"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multiply all our Quantities by 10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For each row:</a:t>
            </a:r>
          </a:p>
          <a:p>
            <a:pPr>
              <a:buFontTx/>
              <a:buChar char="-"/>
            </a:pPr>
            <a:r>
              <a:rPr lang="en-US" sz="3200" dirty="0"/>
              <a:t>Convert the Quantity to an int</a:t>
            </a:r>
          </a:p>
          <a:p>
            <a:pPr>
              <a:buFontTx/>
              <a:buChar char="-"/>
            </a:pPr>
            <a:r>
              <a:rPr lang="en-US" sz="3200" dirty="0"/>
              <a:t>Multiply it by 10</a:t>
            </a:r>
          </a:p>
          <a:p>
            <a:pPr>
              <a:buFontTx/>
              <a:buChar char="-"/>
            </a:pPr>
            <a:r>
              <a:rPr lang="en-US" sz="3200" dirty="0"/>
              <a:t>Replace the prior value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92A07-9A67-F7B8-0EA7-41FC88A6FA73}"/>
              </a:ext>
            </a:extLst>
          </p:cNvPr>
          <p:cNvSpPr txBox="1"/>
          <p:nvPr/>
        </p:nvSpPr>
        <p:spPr>
          <a:xfrm>
            <a:off x="5574890" y="2662953"/>
            <a:ext cx="6096000" cy="830997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*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C5FED9-4ECB-006B-0937-25A2A050FA11}"/>
              </a:ext>
            </a:extLst>
          </p:cNvPr>
          <p:cNvSpPr txBox="1"/>
          <p:nvPr/>
        </p:nvSpPr>
        <p:spPr>
          <a:xfrm>
            <a:off x="6843251" y="5667625"/>
            <a:ext cx="355927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Note: Need to skip first row since it has the titles.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F3B88-0AF2-7B51-0A02-7EFF88F49971}"/>
              </a:ext>
            </a:extLst>
          </p:cNvPr>
          <p:cNvSpPr txBox="1"/>
          <p:nvPr/>
        </p:nvSpPr>
        <p:spPr>
          <a:xfrm>
            <a:off x="5574890" y="3766199"/>
            <a:ext cx="6096000" cy="156966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'new_csv.csv'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A8AF1-1012-375A-D07B-8E444A0B0420}"/>
              </a:ext>
            </a:extLst>
          </p:cNvPr>
          <p:cNvSpPr txBox="1"/>
          <p:nvPr/>
        </p:nvSpPr>
        <p:spPr>
          <a:xfrm>
            <a:off x="5574890" y="1190375"/>
            <a:ext cx="6096000" cy="120032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469067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/>
          </p:cNvSpPr>
          <p:nvPr>
            <p:ph sz="half"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Increase each price by 1 dollar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Remember:</a:t>
            </a:r>
          </a:p>
          <a:p>
            <a:pPr marL="0" indent="0">
              <a:buNone/>
            </a:pPr>
            <a:r>
              <a:rPr lang="en-US" sz="3200" dirty="0"/>
              <a:t>Step 1: Read the file</a:t>
            </a:r>
          </a:p>
          <a:p>
            <a:pPr marL="0" indent="0">
              <a:buNone/>
            </a:pPr>
            <a:r>
              <a:rPr lang="en-US" sz="3200" dirty="0"/>
              <a:t>Step 2: Modify the format</a:t>
            </a:r>
          </a:p>
          <a:p>
            <a:pPr marL="0" indent="0">
              <a:buNone/>
            </a:pPr>
            <a:r>
              <a:rPr lang="en-US" sz="3200" dirty="0"/>
              <a:t>Step 3: Write the file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42BA29-36EF-88F8-043E-6E9A3C6C9FDF}"/>
              </a:ext>
            </a:extLst>
          </p:cNvPr>
          <p:cNvSpPr txBox="1"/>
          <p:nvPr/>
        </p:nvSpPr>
        <p:spPr>
          <a:xfrm>
            <a:off x="5574890" y="2662953"/>
            <a:ext cx="6096000" cy="830997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*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6A382-AC67-CF16-627C-F90DCF80DB39}"/>
              </a:ext>
            </a:extLst>
          </p:cNvPr>
          <p:cNvSpPr txBox="1"/>
          <p:nvPr/>
        </p:nvSpPr>
        <p:spPr>
          <a:xfrm>
            <a:off x="5574890" y="3766199"/>
            <a:ext cx="6096000" cy="156966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'new_csv.csv'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D55B19-AF03-947A-D676-743FF8A6D6EE}"/>
              </a:ext>
            </a:extLst>
          </p:cNvPr>
          <p:cNvSpPr txBox="1"/>
          <p:nvPr/>
        </p:nvSpPr>
        <p:spPr>
          <a:xfrm>
            <a:off x="5574890" y="1190375"/>
            <a:ext cx="6096000" cy="120032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06848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CSV Files</a:t>
            </a:r>
          </a:p>
          <a:p>
            <a:pPr lvl="1"/>
            <a:r>
              <a:rPr lang="en-US" dirty="0"/>
              <a:t>What are they</a:t>
            </a:r>
          </a:p>
          <a:p>
            <a:pPr lvl="1"/>
            <a:r>
              <a:rPr lang="en-US" dirty="0"/>
              <a:t>How do you read/write them</a:t>
            </a:r>
          </a:p>
          <a:p>
            <a:r>
              <a:rPr lang="en-US" dirty="0"/>
              <a:t>Modifying with read/write</a:t>
            </a:r>
          </a:p>
          <a:p>
            <a:pPr lvl="1"/>
            <a:r>
              <a:rPr lang="en-US" dirty="0"/>
              <a:t>How to modify a csv file without the csv module</a:t>
            </a:r>
          </a:p>
          <a:p>
            <a:r>
              <a:rPr lang="en-US" dirty="0"/>
              <a:t>Modifying with csv Module</a:t>
            </a:r>
          </a:p>
          <a:p>
            <a:pPr lvl="1"/>
            <a:r>
              <a:rPr lang="en-US" dirty="0"/>
              <a:t>What is it</a:t>
            </a:r>
          </a:p>
          <a:p>
            <a:pPr lvl="1"/>
            <a:r>
              <a:rPr lang="en-US" dirty="0"/>
              <a:t>How to use it instead of </a:t>
            </a:r>
            <a:r>
              <a:rPr lang="en-US" dirty="0" err="1"/>
              <a:t>readlines</a:t>
            </a:r>
            <a:r>
              <a:rPr lang="en-US" dirty="0"/>
              <a:t> and write</a:t>
            </a:r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Putting it Together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66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Activity: Create a total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/>
          </p:cNvSpPr>
          <p:nvPr>
            <p:ph sz="half"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Goal: Creating a total column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Add a new column where the total is the price times the quantity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Bonus: Get the Grand Total (the sum of all totals)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FFCD5-F274-2435-538C-ABEE05080483}"/>
              </a:ext>
            </a:extLst>
          </p:cNvPr>
          <p:cNvSpPr txBox="1"/>
          <p:nvPr/>
        </p:nvSpPr>
        <p:spPr>
          <a:xfrm>
            <a:off x="5663380" y="3298203"/>
            <a:ext cx="6096000" cy="830997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*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7744A-6F88-071D-5375-C1E6B87E1153}"/>
              </a:ext>
            </a:extLst>
          </p:cNvPr>
          <p:cNvSpPr txBox="1"/>
          <p:nvPr/>
        </p:nvSpPr>
        <p:spPr>
          <a:xfrm>
            <a:off x="5663380" y="4401449"/>
            <a:ext cx="6096000" cy="156966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'new_csv.csv'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D141F-30D6-B00A-C308-632827D18751}"/>
              </a:ext>
            </a:extLst>
          </p:cNvPr>
          <p:cNvSpPr txBox="1"/>
          <p:nvPr/>
        </p:nvSpPr>
        <p:spPr>
          <a:xfrm>
            <a:off x="5663380" y="1825625"/>
            <a:ext cx="6096000" cy="120032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190719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</p:spTree>
    <p:extLst>
      <p:ext uri="{BB962C8B-B14F-4D97-AF65-F5344CB8AC3E}">
        <p14:creationId xmlns:p14="http://schemas.microsoft.com/office/powerpoint/2010/main" val="3591964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9254-DF53-EACF-61A1-5D3B1B05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csv file</a:t>
            </a:r>
          </a:p>
          <a:p>
            <a:pPr lvl="1"/>
            <a:r>
              <a:rPr lang="en-US" dirty="0"/>
              <a:t>Stores data in a grid. Each row in the file is a row in the grid. Each column is marked by a comma in the row</a:t>
            </a:r>
          </a:p>
          <a:p>
            <a:pPr lvl="1"/>
            <a:r>
              <a:rPr lang="en-US" dirty="0"/>
              <a:t>Ends in .csv</a:t>
            </a:r>
          </a:p>
          <a:p>
            <a:r>
              <a:rPr lang="en-US" dirty="0"/>
              <a:t>Reading a CSV file</a:t>
            </a:r>
          </a:p>
          <a:p>
            <a:pPr lvl="1"/>
            <a:r>
              <a:rPr lang="en-US" dirty="0"/>
              <a:t>Can use split and </a:t>
            </a:r>
            <a:r>
              <a:rPr lang="en-US" dirty="0" err="1"/>
              <a:t>readlines</a:t>
            </a:r>
            <a:r>
              <a:rPr lang="en-US" dirty="0"/>
              <a:t>. Or can use the csv module’s reader.</a:t>
            </a:r>
          </a:p>
          <a:p>
            <a:r>
              <a:rPr lang="en-US" dirty="0"/>
              <a:t>Writing a CSV file</a:t>
            </a:r>
          </a:p>
          <a:p>
            <a:pPr lvl="1"/>
            <a:r>
              <a:rPr lang="en-US" dirty="0"/>
              <a:t>Can use join and write. Or can use the csv module’s writer.</a:t>
            </a:r>
          </a:p>
          <a:p>
            <a:r>
              <a:rPr lang="en-US" dirty="0"/>
              <a:t>How to modify a CSV file</a:t>
            </a:r>
          </a:p>
        </p:txBody>
      </p:sp>
    </p:spTree>
    <p:extLst>
      <p:ext uri="{BB962C8B-B14F-4D97-AF65-F5344CB8AC3E}">
        <p14:creationId xmlns:p14="http://schemas.microsoft.com/office/powerpoint/2010/main" val="926571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HW5 (Looping) Due Wednesday </a:t>
            </a:r>
          </a:p>
          <a:p>
            <a:r>
              <a:rPr lang="en-US" dirty="0"/>
              <a:t>Participation Due Thursday</a:t>
            </a:r>
          </a:p>
          <a:p>
            <a:r>
              <a:rPr lang="en-US" dirty="0"/>
              <a:t>Quiz Due Thursday</a:t>
            </a:r>
          </a:p>
          <a:p>
            <a:r>
              <a:rPr lang="en-US" dirty="0"/>
              <a:t>Lab Due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0084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044381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Paths</a:t>
            </a:r>
          </a:p>
          <a:p>
            <a:pPr lvl="1"/>
            <a:r>
              <a:rPr lang="en-US" sz="2800" dirty="0"/>
              <a:t>Addresses for Files</a:t>
            </a:r>
          </a:p>
          <a:p>
            <a:pPr lvl="1"/>
            <a:r>
              <a:rPr lang="en-US" sz="2800" dirty="0"/>
              <a:t>2 Types: Absolute and Relative</a:t>
            </a:r>
          </a:p>
          <a:p>
            <a:r>
              <a:rPr lang="en-US" sz="3200" dirty="0"/>
              <a:t>Files</a:t>
            </a:r>
          </a:p>
          <a:p>
            <a:pPr lvl="1"/>
            <a:r>
              <a:rPr lang="en-US" sz="2800" dirty="0"/>
              <a:t>Store information</a:t>
            </a:r>
          </a:p>
          <a:p>
            <a:pPr lvl="1"/>
            <a:r>
              <a:rPr lang="en-US" sz="2800" dirty="0"/>
              <a:t>Open: Check out a file (‘r’, ‘w’, ‘a’)</a:t>
            </a:r>
          </a:p>
          <a:p>
            <a:pPr lvl="1"/>
            <a:r>
              <a:rPr lang="en-US" sz="2800" dirty="0"/>
              <a:t>Read: Get the contents of the file</a:t>
            </a:r>
          </a:p>
          <a:p>
            <a:pPr lvl="1"/>
            <a:r>
              <a:rPr lang="en-US" sz="2800" dirty="0"/>
              <a:t>Write: Add stuff to the file</a:t>
            </a:r>
          </a:p>
          <a:p>
            <a:pPr lvl="1"/>
            <a:r>
              <a:rPr lang="en-US" sz="2800" dirty="0"/>
              <a:t>Close: Let the computer know you’re done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297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CSV Files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11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0640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Files often end with a period then some letters</a:t>
            </a:r>
          </a:p>
          <a:p>
            <a:pPr marL="0" indent="0">
              <a:buNone/>
            </a:pPr>
            <a:r>
              <a:rPr lang="en-US" sz="3200" dirty="0"/>
              <a:t>.pdf, .doc, .txt, .</a:t>
            </a:r>
            <a:r>
              <a:rPr lang="en-US" sz="3200" dirty="0" err="1"/>
              <a:t>py</a:t>
            </a:r>
            <a:r>
              <a:rPr lang="en-US" sz="3200" dirty="0"/>
              <a:t>, .csv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These define the file’s </a:t>
            </a:r>
            <a:r>
              <a:rPr lang="en-US" sz="3200" b="1" dirty="0"/>
              <a:t>type</a:t>
            </a:r>
          </a:p>
          <a:p>
            <a:pPr marL="0" indent="0">
              <a:buNone/>
            </a:pPr>
            <a:r>
              <a:rPr lang="en-US" sz="3200" dirty="0"/>
              <a:t>.pdf = PDF,  .doc = Word Document</a:t>
            </a:r>
          </a:p>
          <a:p>
            <a:pPr marL="0" indent="0">
              <a:buNone/>
            </a:pPr>
            <a:r>
              <a:rPr lang="en-US" sz="3200" dirty="0"/>
              <a:t>.txt = text, .</a:t>
            </a:r>
            <a:r>
              <a:rPr lang="en-US" sz="3200" dirty="0" err="1"/>
              <a:t>py</a:t>
            </a:r>
            <a:r>
              <a:rPr lang="en-US" sz="3200" dirty="0"/>
              <a:t> = python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2883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CSV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Files that end in .csv are </a:t>
            </a:r>
            <a:r>
              <a:rPr lang="en-US" sz="3200" b="1" dirty="0"/>
              <a:t>Comma Separated Value</a:t>
            </a:r>
            <a:r>
              <a:rPr lang="en-US" sz="3200" dirty="0"/>
              <a:t> files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is the datatype associated with spreadsheets (Excel, Google Sheets, etc.)</a:t>
            </a:r>
          </a:p>
        </p:txBody>
      </p:sp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72B908A9-4E49-12BD-BB30-138510141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42" y="3596354"/>
            <a:ext cx="4827638" cy="27155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5054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CSV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They contain lines of values with commas in between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Each line is a row in </a:t>
            </a:r>
            <a:br>
              <a:rPr lang="en-US" sz="3200" dirty="0"/>
            </a:br>
            <a:r>
              <a:rPr lang="en-US" sz="3200" dirty="0"/>
              <a:t>a grid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Each comma separates</a:t>
            </a:r>
            <a:br>
              <a:rPr lang="en-US" sz="3200" dirty="0"/>
            </a:br>
            <a:r>
              <a:rPr lang="en-US" sz="3200" dirty="0"/>
              <a:t>the values on each </a:t>
            </a:r>
            <a:br>
              <a:rPr lang="en-US" sz="3200" dirty="0"/>
            </a:br>
            <a:r>
              <a:rPr lang="en-US" sz="3200" dirty="0"/>
              <a:t>column</a:t>
            </a:r>
          </a:p>
        </p:txBody>
      </p:sp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72B908A9-4E49-12BD-BB30-138510141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03" y="2880699"/>
            <a:ext cx="5860025" cy="32962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0770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CICS 110 Template</Template>
  <TotalTime>669</TotalTime>
  <Words>2163</Words>
  <Application>Microsoft Office PowerPoint</Application>
  <PresentationFormat>Widescreen</PresentationFormat>
  <Paragraphs>376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Office Theme</vt:lpstr>
      <vt:lpstr>CSV Files</vt:lpstr>
      <vt:lpstr>Announcement Slide</vt:lpstr>
      <vt:lpstr>Learning Goals Slide</vt:lpstr>
      <vt:lpstr>Recap</vt:lpstr>
      <vt:lpstr>Recap</vt:lpstr>
      <vt:lpstr>CSV Files</vt:lpstr>
      <vt:lpstr>File Types</vt:lpstr>
      <vt:lpstr>CSV Files</vt:lpstr>
      <vt:lpstr>CSV Files</vt:lpstr>
      <vt:lpstr>CSV Files</vt:lpstr>
      <vt:lpstr>Making a CSV file</vt:lpstr>
      <vt:lpstr>Reading a CSV file</vt:lpstr>
      <vt:lpstr>Reading a CSV File</vt:lpstr>
      <vt:lpstr>Reading a CSV File</vt:lpstr>
      <vt:lpstr>Reading a CSV File</vt:lpstr>
      <vt:lpstr>Reading a CSV File</vt:lpstr>
      <vt:lpstr>CSV File as a list of lists</vt:lpstr>
      <vt:lpstr>Finding a Value</vt:lpstr>
      <vt:lpstr>Activity</vt:lpstr>
      <vt:lpstr>Creating a CSV file</vt:lpstr>
      <vt:lpstr>Creating a CSV file</vt:lpstr>
      <vt:lpstr>Creating a CSV file</vt:lpstr>
      <vt:lpstr>Creating a CSV file</vt:lpstr>
      <vt:lpstr>Activity</vt:lpstr>
      <vt:lpstr>Modifying a CSV file</vt:lpstr>
      <vt:lpstr>Modifying a CSV file</vt:lpstr>
      <vt:lpstr>Try on your own</vt:lpstr>
      <vt:lpstr>Modifying a CSV file</vt:lpstr>
      <vt:lpstr>Activity</vt:lpstr>
      <vt:lpstr>Putting it Together</vt:lpstr>
      <vt:lpstr>Activity: Create a total column</vt:lpstr>
      <vt:lpstr>Recap + Closing</vt:lpstr>
      <vt:lpstr>What did we learn?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CSV Files</dc:title>
  <dc:creator>kobi</dc:creator>
  <cp:lastModifiedBy>kobi</cp:lastModifiedBy>
  <cp:revision>2</cp:revision>
  <dcterms:created xsi:type="dcterms:W3CDTF">2023-04-11T19:24:56Z</dcterms:created>
  <dcterms:modified xsi:type="dcterms:W3CDTF">2023-04-12T06:34:42Z</dcterms:modified>
</cp:coreProperties>
</file>